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2" r:id="rId6"/>
    <p:sldId id="263" r:id="rId7"/>
    <p:sldId id="259" r:id="rId8"/>
    <p:sldId id="265" r:id="rId9"/>
    <p:sldId id="266" r:id="rId10"/>
    <p:sldId id="260" r:id="rId11"/>
    <p:sldId id="261" r:id="rId12"/>
    <p:sldId id="267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27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28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7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38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25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0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2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0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91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6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B0B5-E6A3-4CEC-991F-7F2A9C03B81A}" type="datetimeFigureOut">
              <a:rPr lang="de-DE" smtClean="0"/>
              <a:t>05.04.2017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941B-C6E5-4DCE-ADD5-3E67639D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158297"/>
            <a:ext cx="8209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BeA EL" panose="02000603050000020003" pitchFamily="2" charset="0"/>
              </a:rPr>
              <a:t>A better offer for the timber frame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58" y="3360945"/>
            <a:ext cx="401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BeA EL" panose="02000603050000020003" pitchFamily="2" charset="0"/>
              </a:rPr>
              <a:t>Commitment to stock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2978" y="3871808"/>
            <a:ext cx="5416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BeA EL" panose="02000603050000020003" pitchFamily="2" charset="0"/>
              </a:rPr>
              <a:t>Commitment to 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4" y="4410441"/>
            <a:ext cx="4374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BeA EL" panose="02000603050000020003" pitchFamily="2" charset="0"/>
              </a:rPr>
              <a:t>Commitment to service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5" y="867270"/>
            <a:ext cx="1602029" cy="769011"/>
          </a:xfrm>
          <a:prstGeom prst="rect">
            <a:avLst/>
          </a:prstGeom>
        </p:spPr>
      </p:pic>
      <p:pic>
        <p:nvPicPr>
          <p:cNvPr id="1026" name="Picture 2" descr="PMH B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r="14786"/>
          <a:stretch/>
        </p:blipFill>
        <p:spPr bwMode="auto">
          <a:xfrm>
            <a:off x="4961736" y="1021386"/>
            <a:ext cx="331236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2834" y="107484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partnership with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0706" y="5517232"/>
            <a:ext cx="5788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PMH Supplies Ltd. Your local distributor for </a:t>
            </a:r>
            <a:r>
              <a:rPr lang="en-GB" sz="2000" b="1" dirty="0" smtClean="0">
                <a:solidFill>
                  <a:srgbClr val="0000FF"/>
                </a:solidFill>
              </a:rPr>
              <a:t>Ireland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Unit 15 Craigstown Industrial Estate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Randalstown, Co Antrim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Phone 028 9447 9127      Web site PMH Supplies.com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59142"/>
              </p:ext>
            </p:extLst>
          </p:nvPr>
        </p:nvGraphicFramePr>
        <p:xfrm>
          <a:off x="467544" y="980728"/>
          <a:ext cx="8280920" cy="586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Application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Range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Collation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BeA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tool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203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302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  <a:latin typeface="BeA EL" panose="02000603050000020003" pitchFamily="2" charset="0"/>
                        </a:rPr>
                        <a:t>Pneumatic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93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Framing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50-90mm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20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plastic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strip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A22/90-F1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936">
                <a:tc vMerge="1"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BeA EL" panose="02000603050000020003" pitchFamily="2" charset="0"/>
                        </a:rPr>
                        <a:t>50-90mm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  <a:latin typeface="BeA EL" panose="02000603050000020003" pitchFamily="2" charset="0"/>
                        </a:rPr>
                        <a:t>34 PL strip</a:t>
                      </a:r>
                      <a:endParaRPr lang="de-DE" sz="1600" b="0" i="0" u="none" strike="noStrike">
                        <a:solidFill>
                          <a:schemeClr val="tx1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  <a:latin typeface="BeA EL" panose="02000603050000020003" pitchFamily="2" charset="0"/>
                        </a:rPr>
                        <a:t>D100-934C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Metalwork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35-38mm PPN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  <a:latin typeface="BeA EL" panose="02000603050000020003" pitchFamily="2" charset="0"/>
                        </a:rPr>
                        <a:t>34 PL strip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AN R60-34E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936">
                <a:tc row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Sheathing/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cladding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35-65mm    Ø2.8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16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ww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coil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&amp;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plastic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coil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567DC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936"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>
                          <a:effectLst/>
                          <a:latin typeface="BeA EL" panose="02000603050000020003" pitchFamily="2" charset="0"/>
                        </a:rPr>
                        <a:t>50-65mm    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Ø3.1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16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ww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coil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&amp;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plastic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coil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903DC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9936">
                <a:tc vMerge="1"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50mm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155 series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14/50-763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9936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Breather membrane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8-10mm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9936">
                <a:tc vMerge="1"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9936">
                <a:tc vMerge="1"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22 </a:t>
                      </a:r>
                      <a:r>
                        <a:rPr lang="en-US" sz="1600" u="none" strike="noStrike" dirty="0" err="1">
                          <a:effectLst/>
                          <a:latin typeface="BeA EL" panose="02000603050000020003" pitchFamily="2" charset="0"/>
                        </a:rPr>
                        <a:t>guage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 staple, 71 series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71/14-451A L.Mag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Truss framing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10-13mm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25mm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wide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corrugated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fasteners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W15-358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BeA EL" panose="02000603050000020003" pitchFamily="2" charset="0"/>
                        </a:rPr>
                        <a:t>Gas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Framing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  <a:latin typeface="BeA EL" panose="02000603050000020003" pitchFamily="2" charset="0"/>
                        </a:rPr>
                        <a:t>50-90mm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34 PL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strip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Framing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D90-660E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Metalwork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35-38mm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34 PL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strip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PPN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R60-664E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  <a:latin typeface="BeA EL" panose="02000603050000020003" pitchFamily="2" charset="0"/>
                        </a:rPr>
                        <a:t>Electric</a:t>
                      </a:r>
                      <a:r>
                        <a:rPr lang="de-DE" sz="1600" b="1" u="none" strike="noStrike" dirty="0">
                          <a:effectLst/>
                          <a:latin typeface="BeA EL" panose="02000603050000020003" pitchFamily="2" charset="0"/>
                        </a:rPr>
                        <a:t>, </a:t>
                      </a:r>
                      <a:r>
                        <a:rPr lang="de-DE" sz="1600" b="1" u="none" strike="noStrike" dirty="0" err="1">
                          <a:effectLst/>
                          <a:latin typeface="BeA EL" panose="02000603050000020003" pitchFamily="2" charset="0"/>
                        </a:rPr>
                        <a:t>mains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Floor cassettes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45-80mm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KMR plastic coil </a:t>
                      </a:r>
                      <a:r>
                        <a:rPr lang="en-US" sz="1600" u="none" strike="noStrike" dirty="0" err="1">
                          <a:effectLst/>
                          <a:latin typeface="BeA EL" panose="02000603050000020003" pitchFamily="2" charset="0"/>
                        </a:rPr>
                        <a:t>screwgun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3338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Plasterboard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25-55mm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KMR</a:t>
                      </a:r>
                      <a:r>
                        <a:rPr lang="de-DE" sz="1600" u="none" strike="noStrike" baseline="0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Flat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tape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screwgun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3355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  <a:latin typeface="BeA EL" panose="02000603050000020003" pitchFamily="2" charset="0"/>
                        </a:rPr>
                        <a:t>Electric</a:t>
                      </a:r>
                      <a:r>
                        <a:rPr lang="de-DE" sz="1600" b="1" u="none" strike="noStrike" dirty="0">
                          <a:effectLst/>
                          <a:latin typeface="BeA EL" panose="02000603050000020003" pitchFamily="2" charset="0"/>
                        </a:rPr>
                        <a:t>, </a:t>
                      </a:r>
                      <a:r>
                        <a:rPr lang="de-DE" sz="1600" b="1" u="none" strike="noStrike" dirty="0" err="1">
                          <a:effectLst/>
                          <a:latin typeface="BeA EL" panose="02000603050000020003" pitchFamily="2" charset="0"/>
                        </a:rPr>
                        <a:t>cordless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3997" marR="3997" marT="39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Floors/cladding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45-80mm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eA EL" panose="02000603050000020003" pitchFamily="2" charset="0"/>
                        </a:rPr>
                        <a:t>KM Reich plastic coil screwgun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3383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79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Plasterboard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30-55mm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  <a:latin typeface="BeA EL" panose="02000603050000020003" pitchFamily="2" charset="0"/>
                        </a:rPr>
                        <a:t>Flat tape screwgun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SC55/4000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3997" marR="3997" marT="39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86937" y="404664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eA EL" panose="02000603050000020003" pitchFamily="2" charset="0"/>
              </a:rPr>
              <a:t>Tools</a:t>
            </a:r>
            <a:endParaRPr lang="de-DE" sz="2000" b="1" dirty="0">
              <a:latin typeface="BeA EL" panose="0200060305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1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937" y="404664"/>
            <a:ext cx="1432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eA EL" panose="02000603050000020003" pitchFamily="2" charset="0"/>
              </a:rPr>
              <a:t>Fasteners</a:t>
            </a:r>
            <a:endParaRPr lang="de-DE" sz="2000" b="1" dirty="0">
              <a:latin typeface="BeA EL" panose="02000603050000020003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78820"/>
              </p:ext>
            </p:extLst>
          </p:nvPr>
        </p:nvGraphicFramePr>
        <p:xfrm>
          <a:off x="395536" y="1056514"/>
          <a:ext cx="8424937" cy="5680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60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BeA EL" panose="02000603050000020003" pitchFamily="2" charset="0"/>
                        </a:rPr>
                        <a:t>Type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  <a:latin typeface="BeA EL" panose="02000603050000020003" pitchFamily="2" charset="0"/>
                        </a:rPr>
                        <a:t>Diameter mm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 err="1">
                          <a:effectLst/>
                          <a:latin typeface="BeA EL" panose="02000603050000020003" pitchFamily="2" charset="0"/>
                        </a:rPr>
                        <a:t>Lengths</a:t>
                      </a:r>
                      <a:r>
                        <a:rPr lang="de-DE" sz="1400" b="1" u="none" strike="noStrike" dirty="0">
                          <a:effectLst/>
                          <a:latin typeface="BeA EL" panose="02000603050000020003" pitchFamily="2" charset="0"/>
                        </a:rPr>
                        <a:t> mm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 err="1">
                          <a:effectLst/>
                          <a:latin typeface="BeA EL" panose="02000603050000020003" pitchFamily="2" charset="0"/>
                        </a:rPr>
                        <a:t>Shank</a:t>
                      </a:r>
                      <a:r>
                        <a:rPr lang="de-DE" sz="1400" b="1" u="none" strike="noStrike" dirty="0">
                          <a:effectLst/>
                          <a:latin typeface="BeA EL" panose="02000603050000020003" pitchFamily="2" charset="0"/>
                        </a:rPr>
                        <a:t> + Material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392">
                <a:tc rowSpan="3"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20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plastic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strip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nail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3.1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75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Ring 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392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Ring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392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Screw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34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paper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tape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nail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3.35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36.5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PPN Square Twist -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hardened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1392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16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ww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coil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nail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2.8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50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Smooth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1392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2.8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50, 65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Ring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1392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16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plastic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coil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2.8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50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Smooth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392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2.8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50, 65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Ring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BeA EL" panose="02000603050000020003" pitchFamily="2" charset="0"/>
                        </a:rPr>
                        <a:t>Plasterboard nail plastic coil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2.5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50, 65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5µm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BeA EL" panose="02000603050000020003" pitchFamily="2" charset="0"/>
                        </a:rPr>
                        <a:t>Drywall screw  coil or strip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3.8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55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5µm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KMR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coil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wood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screw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5µm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71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series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staple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0.75x0.60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8, 10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Stainless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771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A11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series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staple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1.26x0.48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Stainless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corrugated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fastener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25mm wide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12mm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NFP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3.1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90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Smooth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NFP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3.1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65, 75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Ring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NFP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2.9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51, 65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Ring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12µm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NFP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3.35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36.5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PPN Square Twist -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hardened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BeFix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TK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wafer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head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TX30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  <a:latin typeface="BeA EL" panose="02000603050000020003" pitchFamily="2" charset="0"/>
                        </a:rPr>
                        <a:t>70,100,120,160,200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139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BeFix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TK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wafer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BeA EL" panose="02000603050000020003" pitchFamily="2" charset="0"/>
                        </a:rPr>
                        <a:t>head</a:t>
                      </a:r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 TX40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BeA EL" panose="02000603050000020003" pitchFamily="2" charset="0"/>
                        </a:rPr>
                        <a:t>65,80,100,140,260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BeA EL" panose="02000603050000020003" pitchFamily="2" charset="0"/>
                        </a:rPr>
                        <a:t>Electrogalv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2007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BeA EL" panose="02000603050000020003" pitchFamily="2" charset="0"/>
                        </a:rPr>
                        <a:t>38 references cover 95%+ of demand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7070" marR="7070" marT="7070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1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36712"/>
            <a:ext cx="6516738" cy="5910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3765" y="332656"/>
            <a:ext cx="41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eA EL" panose="02000603050000020003" pitchFamily="2" charset="0"/>
              </a:rPr>
              <a:t>Timber Frame Consumables N Ireland</a:t>
            </a:r>
            <a:endParaRPr lang="de-DE" sz="2000" b="1" dirty="0">
              <a:latin typeface="BeA EL" panose="020006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7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25321"/>
              </p:ext>
            </p:extLst>
          </p:nvPr>
        </p:nvGraphicFramePr>
        <p:xfrm>
          <a:off x="467544" y="908720"/>
          <a:ext cx="8208912" cy="5578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BeA EL" panose="02000603050000020003" pitchFamily="2" charset="0"/>
                        </a:rPr>
                        <a:t>Key Product Offer - Timber Frame House Kits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Factory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applications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Main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frame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</a:p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 3.1 x </a:t>
                      </a:r>
                      <a:r>
                        <a:rPr lang="en-US" sz="1600" u="none" strike="noStrike" dirty="0" smtClean="0">
                          <a:effectLst/>
                          <a:latin typeface="BeA EL" panose="02000603050000020003" pitchFamily="2" charset="0"/>
                        </a:rPr>
                        <a:t>90 mm 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screw or ring shank nails </a:t>
                      </a: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90% strip nail / 10% WW coil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Sub-frames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3.1 x </a:t>
                      </a:r>
                      <a:r>
                        <a:rPr lang="en-US" sz="1600" u="none" strike="noStrike" dirty="0" smtClean="0">
                          <a:effectLst/>
                          <a:latin typeface="BeA EL" panose="02000603050000020003" pitchFamily="2" charset="0"/>
                        </a:rPr>
                        <a:t>90</a:t>
                      </a:r>
                      <a:r>
                        <a:rPr lang="en-US" sz="1600" u="none" strike="noStrike" baseline="0" dirty="0" smtClean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BeA EL" panose="02000603050000020003" pitchFamily="2" charset="0"/>
                        </a:rPr>
                        <a:t>mm 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ring shank nails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Timber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based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panel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sheathing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2.8</a:t>
                      </a:r>
                      <a:r>
                        <a:rPr lang="en-US" sz="1600" u="none" strike="noStrike" baseline="0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x </a:t>
                      </a:r>
                      <a:r>
                        <a:rPr lang="en-US" sz="1600" u="none" strike="noStrike" dirty="0" smtClean="0">
                          <a:effectLst/>
                          <a:latin typeface="BeA EL" panose="02000603050000020003" pitchFamily="2" charset="0"/>
                        </a:rPr>
                        <a:t>50 mm 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ring nails</a:t>
                      </a: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40% WW / 58% plastic coil /</a:t>
                      </a:r>
                      <a:r>
                        <a:rPr lang="en-US" sz="1600" u="none" strike="noStrike" baseline="0" dirty="0">
                          <a:effectLst/>
                          <a:latin typeface="BeA EL" panose="02000603050000020003" pitchFamily="2" charset="0"/>
                        </a:rPr>
                        <a:t> 2% staples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  <a:latin typeface="BeA EL" panose="02000603050000020003" pitchFamily="2" charset="0"/>
                        </a:rPr>
                        <a:t>Plasterboard fixing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concave head coil nail or collated drywall screw - pneumatic or electric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MgO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+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other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boards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Issues of damaging board when nailing + corrosion resistance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  <a:latin typeface="BeA EL" panose="02000603050000020003" pitchFamily="2" charset="0"/>
                        </a:rPr>
                        <a:t>Breather membrane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71 series staple -  all stainless steel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Wood </a:t>
                      </a:r>
                      <a:r>
                        <a:rPr lang="en-US" sz="1600" u="none" strike="noStrike" dirty="0" err="1">
                          <a:effectLst/>
                          <a:latin typeface="BeA EL" panose="02000603050000020003" pitchFamily="2" charset="0"/>
                        </a:rPr>
                        <a:t>fibre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 + other solid insulation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Long nails or staples with pneumatic 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41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+  </a:t>
                      </a:r>
                      <a:r>
                        <a:rPr lang="en-US" sz="1600" u="none" strike="noStrike" dirty="0" err="1">
                          <a:effectLst/>
                          <a:latin typeface="BeA EL" panose="02000603050000020003" pitchFamily="2" charset="0"/>
                        </a:rPr>
                        <a:t>Autotec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 options for framing + sheathing + insulation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41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Gas in yards to manufacture longer elements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b="9841"/>
          <a:stretch/>
        </p:blipFill>
        <p:spPr bwMode="auto">
          <a:xfrm>
            <a:off x="2915816" y="1485008"/>
            <a:ext cx="1997247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486800"/>
            <a:ext cx="1917763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2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3343" y="188640"/>
            <a:ext cx="6963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b="1" dirty="0">
                <a:latin typeface="BeA EL" panose="02000603050000020003" pitchFamily="2" charset="0"/>
              </a:rPr>
              <a:t>Timber Kit Manufacturers – applications + solutions - offsite</a:t>
            </a:r>
            <a:endParaRPr lang="en-US" sz="2000" b="1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756" t="17224" r="36323" b="64313"/>
          <a:stretch/>
        </p:blipFill>
        <p:spPr>
          <a:xfrm>
            <a:off x="6751611" y="1084674"/>
            <a:ext cx="2068861" cy="14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7984" y="1052736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Floor cassettes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PPN tool for hangers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2.8x50 coil nail for sub-floor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3.1 x 90 ring nail for framing</a:t>
            </a:r>
          </a:p>
          <a:p>
            <a:pPr fontAlgn="b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A EL" panose="02000603050000020003" pitchFamily="2" charset="0"/>
              </a:rPr>
              <a:t>3.9x55 collated screw for final floor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27983" y="980728"/>
            <a:ext cx="1" cy="532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3528" y="2780928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OSB sheathing – virtually all factories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2.8x50 Coil ring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Wire weld vs plastic coil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4985881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Plasterboard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7mm cup head nails on plastic coil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Coarse thread drywall screws</a:t>
            </a:r>
          </a:p>
          <a:p>
            <a:pPr fontAlgn="b"/>
            <a:endParaRPr lang="en-US" sz="8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Removability vs speed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83134" y="2880774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Breather membrane + indicator tapes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	        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                            71/10 – (eq. to ITW 31 series)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      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          Usually stainless 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Plus A11 hammer tacker application onsite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7984" y="4988202"/>
            <a:ext cx="439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Other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Some light </a:t>
            </a:r>
            <a:r>
              <a:rPr lang="en-US" sz="1600" dirty="0" err="1">
                <a:solidFill>
                  <a:srgbClr val="000000"/>
                </a:solidFill>
                <a:latin typeface="BeA EL" panose="02000603050000020003" pitchFamily="2" charset="0"/>
              </a:rPr>
              <a:t>guage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stapling for delivery wrapping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Move from open panel vs closed panel – 1</a:t>
            </a:r>
            <a:r>
              <a:rPr lang="en-US" sz="1600" baseline="30000" dirty="0">
                <a:solidFill>
                  <a:srgbClr val="000000"/>
                </a:solidFill>
                <a:latin typeface="BeA EL" panose="02000603050000020003" pitchFamily="2" charset="0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step inserting insulation in factory.</a:t>
            </a:r>
          </a:p>
        </p:txBody>
      </p:sp>
      <p:pic>
        <p:nvPicPr>
          <p:cNvPr id="3074" name="Picture 2" descr="H:\My Documents\My Pictures\D100-934C_Fram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r="4288"/>
          <a:stretch/>
        </p:blipFill>
        <p:spPr bwMode="auto">
          <a:xfrm>
            <a:off x="2549346" y="1124744"/>
            <a:ext cx="18066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339752" y="2060848"/>
            <a:ext cx="5040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323528" y="1016149"/>
            <a:ext cx="2664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Framing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3.1x90 screw or ring</a:t>
            </a:r>
          </a:p>
          <a:p>
            <a:pPr fontAlgn="b"/>
            <a:endParaRPr lang="en-US" sz="8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 smtClean="0">
                <a:solidFill>
                  <a:srgbClr val="000000"/>
                </a:solidFill>
                <a:latin typeface="BeA EL" panose="02000603050000020003" pitchFamily="2" charset="0"/>
              </a:rPr>
              <a:t>3.1x90 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for sub assemblies</a:t>
            </a:r>
          </a:p>
          <a:p>
            <a:pPr fontAlgn="b"/>
            <a:endParaRPr lang="en-US" sz="8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Plastic strip vs paper tape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00" y="3069120"/>
            <a:ext cx="275817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528" y="378904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 err="1">
                <a:latin typeface="BeA EL" panose="02000603050000020003" pitchFamily="2" charset="0"/>
              </a:rPr>
              <a:t>MgO</a:t>
            </a:r>
            <a:r>
              <a:rPr lang="en-US" sz="1600" b="1" dirty="0">
                <a:latin typeface="BeA EL" panose="02000603050000020003" pitchFamily="2" charset="0"/>
              </a:rPr>
              <a:t> sheathing – growing. </a:t>
            </a:r>
          </a:p>
          <a:p>
            <a:pPr fontAlgn="b"/>
            <a:r>
              <a:rPr lang="en-US" sz="1600" dirty="0">
                <a:latin typeface="BeA EL" panose="02000603050000020003" pitchFamily="2" charset="0"/>
              </a:rPr>
              <a:t>Possible reaction between </a:t>
            </a:r>
          </a:p>
          <a:p>
            <a:pPr fontAlgn="b"/>
            <a:r>
              <a:rPr lang="en-US" sz="1600" dirty="0">
                <a:latin typeface="BeA EL" panose="02000603050000020003" pitchFamily="2" charset="0"/>
              </a:rPr>
              <a:t>board + nail. 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2.8x50 coil ring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Depth control / large head important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6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17911"/>
              </p:ext>
            </p:extLst>
          </p:nvPr>
        </p:nvGraphicFramePr>
        <p:xfrm>
          <a:off x="457200" y="923934"/>
          <a:ext cx="8219256" cy="551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8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68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BeA EL" panose="02000603050000020003" pitchFamily="2" charset="0"/>
                        </a:rPr>
                        <a:t>Key Product Offer - Floor + Roof Truss Manufacturers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Growing use of fasteners, including for floor cassettes, roof cassettes + spandrel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91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  <a:latin typeface="BeA EL" panose="02000603050000020003" pitchFamily="2" charset="0"/>
                        </a:rPr>
                        <a:t> 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1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Truss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Layout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Corrugated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fasteners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/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some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staples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1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Framing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Mainly by nail plates, but some strip nails, 3.1x90, 3.1 x 75 and 3.1 x 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1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Multiple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trusses</a:t>
                      </a:r>
                      <a:endParaRPr lang="de-DE" sz="1600" u="none" strike="noStrike" dirty="0">
                        <a:effectLst/>
                        <a:latin typeface="BeA EL" panose="02000603050000020003" pitchFamily="2" charset="0"/>
                      </a:endParaRPr>
                    </a:p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BeA EL" panose="02000603050000020003" pitchFamily="2" charset="0"/>
                        </a:rPr>
                        <a:t>BeFix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 Structural Timber Screws – limited range of wafer head required (8mm preferred for I-Joists, 6mm preferred for metal web joists) + Nails!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77348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Joist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+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metalwork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connections</a:t>
                      </a:r>
                      <a:endParaRPr lang="de-DE" sz="1600" u="none" strike="noStrike" dirty="0">
                        <a:effectLst/>
                        <a:latin typeface="BeA EL" panose="02000603050000020003" pitchFamily="2" charset="0"/>
                      </a:endParaRPr>
                    </a:p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PPN Gas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+ NFP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onsite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or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pneumatic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PPN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offsite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(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market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is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160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million</a:t>
                      </a:r>
                      <a:r>
                        <a:rPr lang="de-DE" sz="1600" u="none" strike="noStrike" baseline="0" dirty="0">
                          <a:effectLst/>
                          <a:latin typeface="BeA EL" panose="02000603050000020003" pitchFamily="2" charset="0"/>
                        </a:rPr>
                        <a:t> / </a:t>
                      </a:r>
                      <a:r>
                        <a:rPr lang="de-DE" sz="1600" u="none" strike="noStrike" baseline="0" dirty="0" err="1">
                          <a:effectLst/>
                          <a:latin typeface="BeA EL" panose="02000603050000020003" pitchFamily="2" charset="0"/>
                        </a:rPr>
                        <a:t>year</a:t>
                      </a:r>
                      <a:r>
                        <a:rPr lang="de-DE" sz="1600" u="none" strike="noStrike" baseline="0" dirty="0">
                          <a:effectLst/>
                          <a:latin typeface="BeA EL" panose="02000603050000020003" pitchFamily="2" charset="0"/>
                        </a:rPr>
                        <a:t> – still 75% </a:t>
                      </a:r>
                      <a:r>
                        <a:rPr lang="de-DE" sz="1600" u="none" strike="noStrike" baseline="0" dirty="0" err="1">
                          <a:effectLst/>
                          <a:latin typeface="BeA EL" panose="02000603050000020003" pitchFamily="2" charset="0"/>
                        </a:rPr>
                        <a:t>by</a:t>
                      </a:r>
                      <a:r>
                        <a:rPr lang="de-DE" sz="1600" u="none" strike="noStrike" baseline="0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baseline="0" dirty="0" err="1">
                          <a:effectLst/>
                          <a:latin typeface="BeA EL" panose="02000603050000020003" pitchFamily="2" charset="0"/>
                        </a:rPr>
                        <a:t>hand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)</a:t>
                      </a:r>
                      <a:b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</a:b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BeFix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structural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timber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screws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/>
                      </a:r>
                      <a:b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</a:b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BeA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Connectors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1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Even though metalwork &amp; screws often fixed onsite - usually supplied with trusses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756" t="17224" r="24366" b="59902"/>
          <a:stretch/>
        </p:blipFill>
        <p:spPr>
          <a:xfrm>
            <a:off x="2555776" y="1746586"/>
            <a:ext cx="4266828" cy="2042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3343" y="188640"/>
            <a:ext cx="6963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b="1" dirty="0">
                <a:latin typeface="BeA EL" panose="02000603050000020003" pitchFamily="2" charset="0"/>
              </a:rPr>
              <a:t>Floor + Roof Truss Manufacturers – applications + solutions - offsite</a:t>
            </a:r>
            <a:endParaRPr lang="en-US" sz="2000" b="1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pic>
        <p:nvPicPr>
          <p:cNvPr id="1026" name="Picture 2" descr="Image result for gable ladd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51" y="1084674"/>
            <a:ext cx="213861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3" y="1084674"/>
            <a:ext cx="201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Gable ladders</a:t>
            </a:r>
          </a:p>
          <a:p>
            <a:pPr fontAlgn="b"/>
            <a:endParaRPr lang="en-US" sz="8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Lots of 3.1 x 90 Ring shank nails. Biggest application?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91681" y="1300698"/>
            <a:ext cx="1224135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8756" t="17224" r="36323" b="64313"/>
          <a:stretch/>
        </p:blipFill>
        <p:spPr>
          <a:xfrm>
            <a:off x="6751611" y="1084674"/>
            <a:ext cx="2068861" cy="144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27984" y="1084674"/>
            <a:ext cx="26642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Floor cassettes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PPN tool for hangers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2.8x50 nail for sub-floor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3.1 x 90 nail for framing</a:t>
            </a:r>
          </a:p>
          <a:p>
            <a:pPr fontAlgn="b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A EL" panose="02000603050000020003" pitchFamily="2" charset="0"/>
              </a:rPr>
              <a:t>4.5x50 screw for final floor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427983" y="980728"/>
            <a:ext cx="1" cy="532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spandrel pane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01" y="2777445"/>
            <a:ext cx="237526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12" y="2636912"/>
            <a:ext cx="4032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Spandrel panels</a:t>
            </a:r>
            <a:r>
              <a:rPr lang="en-US" sz="1600" dirty="0">
                <a:latin typeface="BeA EL" panose="02000603050000020003" pitchFamily="2" charset="0"/>
              </a:rPr>
              <a:t>, </a:t>
            </a:r>
          </a:p>
          <a:p>
            <a:pPr fontAlgn="b"/>
            <a:r>
              <a:rPr lang="en-US" sz="1600" dirty="0">
                <a:latin typeface="BeA EL" panose="02000603050000020003" pitchFamily="2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ypically double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plasterboard, some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OSB.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Plastic coil cup head nails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3.9x55 Collated coarse drywall screws.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Big time saving using pneumatic tools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/>
          <a:stretch/>
        </p:blipFill>
        <p:spPr bwMode="auto">
          <a:xfrm>
            <a:off x="7195930" y="2754959"/>
            <a:ext cx="162454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27983" y="2636912"/>
            <a:ext cx="288032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Metal web joists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3.1 x 90 nails for minor loads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Corrugated fasteners for setting out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PPN nails for enhanced fire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3" y="4482083"/>
            <a:ext cx="4032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Roof cassettes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3.1 x 90 Ring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shank nails for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framing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2.8x50 Coil nails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For sheathing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Battens may be added in factory or onsite.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68" y="4653296"/>
            <a:ext cx="2466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6197" r="2054" b="19007"/>
          <a:stretch/>
        </p:blipFill>
        <p:spPr bwMode="auto">
          <a:xfrm>
            <a:off x="5868144" y="4826601"/>
            <a:ext cx="2989691" cy="119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499992" y="4472533"/>
            <a:ext cx="4277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Setting out roof trusses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Corrugated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fasteners.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At least for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first in series.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Mainly 25 x 15, some 35 x 25 Maxi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2814027"/>
            <a:ext cx="151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BeA EL" panose="02000603050000020003" pitchFamily="2" charset="0"/>
              </a:rPr>
              <a:t>Some require stainless staples for breather membrane</a:t>
            </a:r>
            <a:endParaRPr lang="de-DE" sz="1200" dirty="0">
              <a:latin typeface="BeA EL" panose="02000603050000020003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3343" y="188640"/>
            <a:ext cx="6963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b="1" dirty="0">
                <a:latin typeface="BeA EL" panose="02000603050000020003" pitchFamily="2" charset="0"/>
              </a:rPr>
              <a:t>Floor + Roof Truss Manufacturers – applications + solutions – onsite erection</a:t>
            </a:r>
            <a:endParaRPr lang="en-US" sz="2000" b="1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057695"/>
            <a:ext cx="23762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Field splice plates</a:t>
            </a:r>
          </a:p>
          <a:p>
            <a:pPr fontAlgn="b"/>
            <a:endParaRPr lang="en-US" sz="8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Can require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60 x 3.4x36.5 square twist PPN nails in one plate.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Great application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for the </a:t>
            </a:r>
            <a:r>
              <a:rPr lang="en-US" sz="1600" dirty="0" err="1">
                <a:solidFill>
                  <a:srgbClr val="000000"/>
                </a:solidFill>
                <a:latin typeface="BeA EL" panose="02000603050000020003" pitchFamily="2" charset="0"/>
              </a:rPr>
              <a:t>BeA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R60 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756" t="17224" r="36323" b="64313"/>
          <a:stretch/>
        </p:blipFill>
        <p:spPr>
          <a:xfrm>
            <a:off x="6751611" y="1084674"/>
            <a:ext cx="2068861" cy="14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11960" y="1084674"/>
            <a:ext cx="26642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Floor cassettes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latin typeface="BeA EL" panose="02000603050000020003" pitchFamily="2" charset="0"/>
              </a:rPr>
              <a:t>3.9x55 Collated screw for final floor</a:t>
            </a:r>
          </a:p>
          <a:p>
            <a:pPr fontAlgn="b"/>
            <a:r>
              <a:rPr lang="en-US" sz="1600" dirty="0" err="1">
                <a:latin typeface="BeA EL" panose="02000603050000020003" pitchFamily="2" charset="0"/>
              </a:rPr>
              <a:t>BeFix</a:t>
            </a:r>
            <a:r>
              <a:rPr lang="en-US" sz="1600" dirty="0">
                <a:latin typeface="BeA EL" panose="02000603050000020003" pitchFamily="2" charset="0"/>
              </a:rPr>
              <a:t> screws to connect</a:t>
            </a:r>
          </a:p>
          <a:p>
            <a:pPr fontAlgn="b"/>
            <a:r>
              <a:rPr lang="en-US" sz="1600" dirty="0">
                <a:latin typeface="BeA EL" panose="02000603050000020003" pitchFamily="2" charset="0"/>
              </a:rPr>
              <a:t>cassettes together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11960" y="980728"/>
            <a:ext cx="0" cy="5472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/>
          <a:stretch/>
        </p:blipFill>
        <p:spPr bwMode="auto">
          <a:xfrm>
            <a:off x="2195736" y="5013336"/>
            <a:ext cx="162454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5535" y="4966184"/>
            <a:ext cx="4032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 err="1">
                <a:latin typeface="BeA EL" panose="02000603050000020003" pitchFamily="2" charset="0"/>
              </a:rPr>
              <a:t>Strongbacks</a:t>
            </a:r>
            <a:endParaRPr lang="en-US" sz="1600" b="1" dirty="0">
              <a:latin typeface="BeA EL" panose="02000603050000020003" pitchFamily="2" charset="0"/>
            </a:endParaRP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3.1x75 or 90mm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nails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20343" y="3212976"/>
            <a:ext cx="4240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Multiple truss connections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 err="1">
                <a:solidFill>
                  <a:srgbClr val="000000"/>
                </a:solidFill>
                <a:latin typeface="BeA EL" panose="02000603050000020003" pitchFamily="2" charset="0"/>
              </a:rPr>
              <a:t>BeFix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screws for multiple I-joists/open web floors, e.g. round staircases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Multiple roof trusses typically nailed onsite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7681" y="5209245"/>
            <a:ext cx="1086127" cy="4706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151467"/>
            <a:ext cx="1543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7310" r="10817" b="9545"/>
          <a:stretch/>
        </p:blipFill>
        <p:spPr bwMode="auto">
          <a:xfrm>
            <a:off x="2195736" y="3465917"/>
            <a:ext cx="1945556" cy="125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211960" y="234888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Roof cassettes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 err="1">
                <a:latin typeface="BeA EL" panose="02000603050000020003" pitchFamily="2" charset="0"/>
              </a:rPr>
              <a:t>BeFix</a:t>
            </a:r>
            <a:r>
              <a:rPr lang="en-US" sz="1600" dirty="0">
                <a:latin typeface="BeA EL" panose="02000603050000020003" pitchFamily="2" charset="0"/>
              </a:rPr>
              <a:t> or nails to connect to main structure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1960" y="4869160"/>
            <a:ext cx="42400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Roof </a:t>
            </a:r>
            <a:r>
              <a:rPr lang="en-US" sz="1600" b="1" dirty="0" err="1">
                <a:latin typeface="BeA EL" panose="02000603050000020003" pitchFamily="2" charset="0"/>
              </a:rPr>
              <a:t>sarking</a:t>
            </a:r>
            <a:r>
              <a:rPr lang="en-US" sz="1600" b="1" dirty="0">
                <a:latin typeface="BeA EL" panose="02000603050000020003" pitchFamily="2" charset="0"/>
              </a:rPr>
              <a:t>/sheathing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Nailing OSB sheet over trusses, particularly in Scotland. 2.8x50 Coil Nail </a:t>
            </a:r>
            <a:r>
              <a:rPr lang="en-US" sz="1600" dirty="0" err="1">
                <a:solidFill>
                  <a:srgbClr val="000000"/>
                </a:solidFill>
                <a:latin typeface="BeA EL" panose="02000603050000020003" pitchFamily="2" charset="0"/>
              </a:rPr>
              <a:t>ornail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fuel packs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b="1" dirty="0">
                <a:solidFill>
                  <a:srgbClr val="000000"/>
                </a:solidFill>
                <a:latin typeface="BeA EL" panose="02000603050000020003" pitchFamily="2" charset="0"/>
              </a:rPr>
              <a:t>Bracing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3.1x75 nail fuel packs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1052736"/>
            <a:ext cx="389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BeA EL" panose="02000603050000020003" pitchFamily="2" charset="0"/>
              </a:rPr>
              <a:t>Always important to ask if manufacturer does their own erection / ensures correct fasteners are used by supplying them.</a:t>
            </a:r>
            <a:endParaRPr lang="de-DE" sz="1600" dirty="0">
              <a:solidFill>
                <a:srgbClr val="FF0000"/>
              </a:solidFill>
              <a:latin typeface="BeA EL" panose="02000603050000020003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42201"/>
              </p:ext>
            </p:extLst>
          </p:nvPr>
        </p:nvGraphicFramePr>
        <p:xfrm>
          <a:off x="461016" y="980728"/>
          <a:ext cx="8215440" cy="544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0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effectLst/>
                          <a:latin typeface="BeA EL" panose="02000603050000020003" pitchFamily="2" charset="0"/>
                        </a:rPr>
                        <a:t>Key Product Offer - Timber Frame House Kits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Onsite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/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erection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applications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Panel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connections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Framing Gas </a:t>
                      </a:r>
                      <a:r>
                        <a:rPr lang="en-US" sz="1600" u="none" strike="noStrike" dirty="0" err="1"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 + 3.1 x 90mm NFP, </a:t>
                      </a:r>
                      <a:r>
                        <a:rPr lang="en-US" sz="1600" u="none" strike="noStrike" dirty="0" err="1">
                          <a:effectLst/>
                          <a:latin typeface="BeA EL" panose="02000603050000020003" pitchFamily="2" charset="0"/>
                        </a:rPr>
                        <a:t>BeFix</a:t>
                      </a:r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 screws typically 8mm Wafer Head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  <a:latin typeface="BeA EL" panose="02000603050000020003" pitchFamily="2" charset="0"/>
                        </a:rPr>
                        <a:t>Subsidiary framing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Framing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Gas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+ 3.1 x 75mm NFP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178">
                <a:tc rowSpan="3"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Joist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+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metalwork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connections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PPN Gas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+ NFP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4178"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BeFix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Structural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Timber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Screws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4178">
                <a:tc vMerge="1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BeA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Connectors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Cladding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Coil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 or cordless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screwgun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, HDG/stainless fastener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Roof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battening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Framing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Gas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Nailer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+ 3.1 x 65mm NFP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Breather</a:t>
                      </a:r>
                      <a:r>
                        <a:rPr lang="de-DE" sz="1600" u="none" strike="noStrike" dirty="0">
                          <a:effectLst/>
                          <a:latin typeface="BeA EL" panose="02000603050000020003" pitchFamily="2" charset="0"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  <a:latin typeface="BeA EL" panose="02000603050000020003" pitchFamily="2" charset="0"/>
                        </a:rPr>
                        <a:t>membrane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Stainless staples - usually with hammer tacker –A11 S/S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Flooring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Strip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screwgun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eA EL" panose="02000603050000020003" pitchFamily="2" charset="0"/>
                        </a:rPr>
                        <a:t> + 3.9x55 screws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41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eA EL" panose="02000603050000020003" pitchFamily="2" charset="0"/>
                        </a:rPr>
                        <a:t>Supplying as part of kit ensures correct fasteners used!      – Erectors cut corners!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eA EL" panose="02000603050000020003" pitchFamily="2" charset="0"/>
                      </a:endParaRPr>
                    </a:p>
                  </a:txBody>
                  <a:tcPr marL="6709" marR="6709" marT="670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ageLayout_Content_ctl07_ctl26_thumbnail" descr="http://www.fforest.co.uk/images/School.jpg?width=4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9" b="10238"/>
          <a:stretch/>
        </p:blipFill>
        <p:spPr bwMode="auto">
          <a:xfrm>
            <a:off x="3563888" y="1412776"/>
            <a:ext cx="3312368" cy="20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3343" y="292586"/>
            <a:ext cx="696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b="1" dirty="0">
                <a:latin typeface="BeA EL" panose="02000603050000020003" pitchFamily="2" charset="0"/>
              </a:rPr>
              <a:t>“New” tools</a:t>
            </a:r>
            <a:endParaRPr lang="en-US" sz="2000" b="1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pic>
        <p:nvPicPr>
          <p:cNvPr id="4098" name="Picture 2" descr="H:\My Documents\My Pictures\A22 Framing Nail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872"/>
            <a:ext cx="240658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86631" y="1988841"/>
            <a:ext cx="1409105" cy="1355470"/>
            <a:chOff x="3814862" y="2191203"/>
            <a:chExt cx="1945975" cy="187191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862" y="2191203"/>
              <a:ext cx="1844343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4265991" y="2902226"/>
              <a:ext cx="1494846" cy="1160891"/>
            </a:xfrm>
            <a:custGeom>
              <a:avLst/>
              <a:gdLst>
                <a:gd name="connsiteX0" fmla="*/ 1470992 w 1470992"/>
                <a:gd name="connsiteY0" fmla="*/ 0 h 1160891"/>
                <a:gd name="connsiteX1" fmla="*/ 1105232 w 1470992"/>
                <a:gd name="connsiteY1" fmla="*/ 0 h 1160891"/>
                <a:gd name="connsiteX2" fmla="*/ 1105232 w 1470992"/>
                <a:gd name="connsiteY2" fmla="*/ 238539 h 1160891"/>
                <a:gd name="connsiteX3" fmla="*/ 1335820 w 1470992"/>
                <a:gd name="connsiteY3" fmla="*/ 294198 h 1160891"/>
                <a:gd name="connsiteX4" fmla="*/ 1256306 w 1470992"/>
                <a:gd name="connsiteY4" fmla="*/ 922351 h 1160891"/>
                <a:gd name="connsiteX5" fmla="*/ 0 w 1470992"/>
                <a:gd name="connsiteY5" fmla="*/ 1017767 h 1160891"/>
                <a:gd name="connsiteX6" fmla="*/ 0 w 1470992"/>
                <a:gd name="connsiteY6" fmla="*/ 1160891 h 1160891"/>
                <a:gd name="connsiteX7" fmla="*/ 1470992 w 1470992"/>
                <a:gd name="connsiteY7" fmla="*/ 1129085 h 1160891"/>
                <a:gd name="connsiteX8" fmla="*/ 1470992 w 1470992"/>
                <a:gd name="connsiteY8" fmla="*/ 0 h 1160891"/>
                <a:gd name="connsiteX0" fmla="*/ 1470992 w 1494846"/>
                <a:gd name="connsiteY0" fmla="*/ 0 h 1160891"/>
                <a:gd name="connsiteX1" fmla="*/ 1105232 w 1494846"/>
                <a:gd name="connsiteY1" fmla="*/ 0 h 1160891"/>
                <a:gd name="connsiteX2" fmla="*/ 1105232 w 1494846"/>
                <a:gd name="connsiteY2" fmla="*/ 238539 h 1160891"/>
                <a:gd name="connsiteX3" fmla="*/ 1335820 w 1494846"/>
                <a:gd name="connsiteY3" fmla="*/ 294198 h 1160891"/>
                <a:gd name="connsiteX4" fmla="*/ 1256306 w 1494846"/>
                <a:gd name="connsiteY4" fmla="*/ 922351 h 1160891"/>
                <a:gd name="connsiteX5" fmla="*/ 0 w 1494846"/>
                <a:gd name="connsiteY5" fmla="*/ 1017767 h 1160891"/>
                <a:gd name="connsiteX6" fmla="*/ 0 w 1494846"/>
                <a:gd name="connsiteY6" fmla="*/ 1160891 h 1160891"/>
                <a:gd name="connsiteX7" fmla="*/ 1494846 w 1494846"/>
                <a:gd name="connsiteY7" fmla="*/ 1137036 h 1160891"/>
                <a:gd name="connsiteX8" fmla="*/ 1470992 w 1494846"/>
                <a:gd name="connsiteY8" fmla="*/ 0 h 1160891"/>
                <a:gd name="connsiteX0" fmla="*/ 1470992 w 1494846"/>
                <a:gd name="connsiteY0" fmla="*/ 0 h 1160891"/>
                <a:gd name="connsiteX1" fmla="*/ 1105232 w 1494846"/>
                <a:gd name="connsiteY1" fmla="*/ 0 h 1160891"/>
                <a:gd name="connsiteX2" fmla="*/ 1105232 w 1494846"/>
                <a:gd name="connsiteY2" fmla="*/ 238539 h 1160891"/>
                <a:gd name="connsiteX3" fmla="*/ 1335820 w 1494846"/>
                <a:gd name="connsiteY3" fmla="*/ 294198 h 1160891"/>
                <a:gd name="connsiteX4" fmla="*/ 1256306 w 1494846"/>
                <a:gd name="connsiteY4" fmla="*/ 922351 h 1160891"/>
                <a:gd name="connsiteX5" fmla="*/ 0 w 1494846"/>
                <a:gd name="connsiteY5" fmla="*/ 1017767 h 1160891"/>
                <a:gd name="connsiteX6" fmla="*/ 0 w 1494846"/>
                <a:gd name="connsiteY6" fmla="*/ 1160891 h 1160891"/>
                <a:gd name="connsiteX7" fmla="*/ 1494846 w 1494846"/>
                <a:gd name="connsiteY7" fmla="*/ 1160890 h 1160891"/>
                <a:gd name="connsiteX8" fmla="*/ 1470992 w 1494846"/>
                <a:gd name="connsiteY8" fmla="*/ 0 h 116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846" h="1160891">
                  <a:moveTo>
                    <a:pt x="1470992" y="0"/>
                  </a:moveTo>
                  <a:lnTo>
                    <a:pt x="1105232" y="0"/>
                  </a:lnTo>
                  <a:lnTo>
                    <a:pt x="1105232" y="238539"/>
                  </a:lnTo>
                  <a:lnTo>
                    <a:pt x="1335820" y="294198"/>
                  </a:lnTo>
                  <a:lnTo>
                    <a:pt x="1256306" y="922351"/>
                  </a:lnTo>
                  <a:lnTo>
                    <a:pt x="0" y="1017767"/>
                  </a:lnTo>
                  <a:lnTo>
                    <a:pt x="0" y="1160891"/>
                  </a:lnTo>
                  <a:lnTo>
                    <a:pt x="1494846" y="1160890"/>
                  </a:lnTo>
                  <a:lnTo>
                    <a:pt x="14709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tangle 7"/>
          <p:cNvSpPr/>
          <p:nvPr/>
        </p:nvSpPr>
        <p:spPr>
          <a:xfrm>
            <a:off x="2123727" y="2348880"/>
            <a:ext cx="5472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567DC Coil </a:t>
            </a:r>
            <a:r>
              <a:rPr lang="en-US" sz="1600" b="1" dirty="0" err="1">
                <a:latin typeface="BeA EL" panose="02000603050000020003" pitchFamily="2" charset="0"/>
              </a:rPr>
              <a:t>Nailer</a:t>
            </a:r>
            <a:r>
              <a:rPr lang="en-US" sz="1600" b="1" dirty="0">
                <a:latin typeface="BeA EL" panose="02000603050000020003" pitchFamily="2" charset="0"/>
              </a:rPr>
              <a:t> – plastic or wire weld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Lightweight, well balanced, robust and versatile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Fires 2.8x50 ring or smooth with reduced head diameters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980728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A22/90-F1 Framing </a:t>
            </a:r>
            <a:r>
              <a:rPr lang="en-US" sz="1600" b="1" dirty="0" err="1">
                <a:latin typeface="BeA EL" panose="02000603050000020003" pitchFamily="2" charset="0"/>
              </a:rPr>
              <a:t>Nailer</a:t>
            </a:r>
            <a:r>
              <a:rPr lang="en-US" sz="1600" b="1" dirty="0">
                <a:latin typeface="BeA EL" panose="02000603050000020003" pitchFamily="2" charset="0"/>
              </a:rPr>
              <a:t> – plastic strip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Lightweight, well balanced, robust,  nail lock out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A match for any tool on the market for timber frame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04248" y="4552730"/>
            <a:ext cx="1478449" cy="1468558"/>
            <a:chOff x="7156668" y="3501008"/>
            <a:chExt cx="1478449" cy="146855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668" y="3501008"/>
              <a:ext cx="144778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7458323" y="4142630"/>
              <a:ext cx="1176794" cy="826936"/>
            </a:xfrm>
            <a:custGeom>
              <a:avLst/>
              <a:gdLst>
                <a:gd name="connsiteX0" fmla="*/ 1160891 w 1184745"/>
                <a:gd name="connsiteY0" fmla="*/ 0 h 795130"/>
                <a:gd name="connsiteX1" fmla="*/ 413468 w 1184745"/>
                <a:gd name="connsiteY1" fmla="*/ 333954 h 795130"/>
                <a:gd name="connsiteX2" fmla="*/ 0 w 1184745"/>
                <a:gd name="connsiteY2" fmla="*/ 795130 h 795130"/>
                <a:gd name="connsiteX3" fmla="*/ 1184745 w 1184745"/>
                <a:gd name="connsiteY3" fmla="*/ 787179 h 795130"/>
                <a:gd name="connsiteX4" fmla="*/ 1160891 w 1184745"/>
                <a:gd name="connsiteY4" fmla="*/ 0 h 795130"/>
                <a:gd name="connsiteX0" fmla="*/ 1160891 w 1176794"/>
                <a:gd name="connsiteY0" fmla="*/ 0 h 826936"/>
                <a:gd name="connsiteX1" fmla="*/ 413468 w 1176794"/>
                <a:gd name="connsiteY1" fmla="*/ 333954 h 826936"/>
                <a:gd name="connsiteX2" fmla="*/ 0 w 1176794"/>
                <a:gd name="connsiteY2" fmla="*/ 795130 h 826936"/>
                <a:gd name="connsiteX3" fmla="*/ 1176794 w 1176794"/>
                <a:gd name="connsiteY3" fmla="*/ 826936 h 826936"/>
                <a:gd name="connsiteX4" fmla="*/ 1160891 w 1176794"/>
                <a:gd name="connsiteY4" fmla="*/ 0 h 82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794" h="826936">
                  <a:moveTo>
                    <a:pt x="1160891" y="0"/>
                  </a:moveTo>
                  <a:lnTo>
                    <a:pt x="413468" y="333954"/>
                  </a:lnTo>
                  <a:lnTo>
                    <a:pt x="0" y="795130"/>
                  </a:lnTo>
                  <a:lnTo>
                    <a:pt x="1176794" y="826936"/>
                  </a:lnTo>
                  <a:lnTo>
                    <a:pt x="11608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dirty="0">
                <a:solidFill>
                  <a:srgbClr val="000000"/>
                </a:solidFill>
                <a:latin typeface="BeA EL" panose="02000603050000020003" pitchFamily="2" charset="0"/>
              </a:rPr>
              <a:t>Some factories will only accept single shot, not switchable trigger – we can do this!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3690375"/>
            <a:ext cx="457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eA EL" panose="02000603050000020003" pitchFamily="2" charset="0"/>
              </a:rPr>
              <a:t>780DC Coil </a:t>
            </a:r>
            <a:r>
              <a:rPr lang="en-GB" b="1" dirty="0" err="1">
                <a:solidFill>
                  <a:srgbClr val="FF0000"/>
                </a:solidFill>
                <a:latin typeface="BeA EL" panose="02000603050000020003" pitchFamily="2" charset="0"/>
              </a:rPr>
              <a:t>nailer</a:t>
            </a:r>
            <a:r>
              <a:rPr lang="en-GB" b="1" dirty="0">
                <a:solidFill>
                  <a:srgbClr val="FF0000"/>
                </a:solidFill>
                <a:latin typeface="BeA EL" panose="02000603050000020003" pitchFamily="2" charset="0"/>
              </a:rPr>
              <a:t> - launch mid-2017 </a:t>
            </a:r>
          </a:p>
          <a:p>
            <a:r>
              <a:rPr lang="en-GB" dirty="0">
                <a:solidFill>
                  <a:srgbClr val="FF0000"/>
                </a:solidFill>
                <a:latin typeface="BeA EL" panose="02000603050000020003" pitchFamily="2" charset="0"/>
              </a:rPr>
              <a:t>– for 65 / 75mm nails + fixing plasterboard</a:t>
            </a:r>
            <a:endParaRPr lang="de-DE" dirty="0">
              <a:solidFill>
                <a:srgbClr val="FF0000"/>
              </a:solidFill>
              <a:latin typeface="BeA EL" panose="02000603050000020003" pitchFamily="2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14622" y="3303147"/>
            <a:ext cx="1553122" cy="1494005"/>
            <a:chOff x="3814862" y="2191203"/>
            <a:chExt cx="1945975" cy="1871914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862" y="2191203"/>
              <a:ext cx="1844343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7"/>
            <p:cNvSpPr/>
            <p:nvPr/>
          </p:nvSpPr>
          <p:spPr>
            <a:xfrm>
              <a:off x="4265991" y="2902226"/>
              <a:ext cx="1494846" cy="1160891"/>
            </a:xfrm>
            <a:custGeom>
              <a:avLst/>
              <a:gdLst>
                <a:gd name="connsiteX0" fmla="*/ 1470992 w 1470992"/>
                <a:gd name="connsiteY0" fmla="*/ 0 h 1160891"/>
                <a:gd name="connsiteX1" fmla="*/ 1105232 w 1470992"/>
                <a:gd name="connsiteY1" fmla="*/ 0 h 1160891"/>
                <a:gd name="connsiteX2" fmla="*/ 1105232 w 1470992"/>
                <a:gd name="connsiteY2" fmla="*/ 238539 h 1160891"/>
                <a:gd name="connsiteX3" fmla="*/ 1335820 w 1470992"/>
                <a:gd name="connsiteY3" fmla="*/ 294198 h 1160891"/>
                <a:gd name="connsiteX4" fmla="*/ 1256306 w 1470992"/>
                <a:gd name="connsiteY4" fmla="*/ 922351 h 1160891"/>
                <a:gd name="connsiteX5" fmla="*/ 0 w 1470992"/>
                <a:gd name="connsiteY5" fmla="*/ 1017767 h 1160891"/>
                <a:gd name="connsiteX6" fmla="*/ 0 w 1470992"/>
                <a:gd name="connsiteY6" fmla="*/ 1160891 h 1160891"/>
                <a:gd name="connsiteX7" fmla="*/ 1470992 w 1470992"/>
                <a:gd name="connsiteY7" fmla="*/ 1129085 h 1160891"/>
                <a:gd name="connsiteX8" fmla="*/ 1470992 w 1470992"/>
                <a:gd name="connsiteY8" fmla="*/ 0 h 1160891"/>
                <a:gd name="connsiteX0" fmla="*/ 1470992 w 1494846"/>
                <a:gd name="connsiteY0" fmla="*/ 0 h 1160891"/>
                <a:gd name="connsiteX1" fmla="*/ 1105232 w 1494846"/>
                <a:gd name="connsiteY1" fmla="*/ 0 h 1160891"/>
                <a:gd name="connsiteX2" fmla="*/ 1105232 w 1494846"/>
                <a:gd name="connsiteY2" fmla="*/ 238539 h 1160891"/>
                <a:gd name="connsiteX3" fmla="*/ 1335820 w 1494846"/>
                <a:gd name="connsiteY3" fmla="*/ 294198 h 1160891"/>
                <a:gd name="connsiteX4" fmla="*/ 1256306 w 1494846"/>
                <a:gd name="connsiteY4" fmla="*/ 922351 h 1160891"/>
                <a:gd name="connsiteX5" fmla="*/ 0 w 1494846"/>
                <a:gd name="connsiteY5" fmla="*/ 1017767 h 1160891"/>
                <a:gd name="connsiteX6" fmla="*/ 0 w 1494846"/>
                <a:gd name="connsiteY6" fmla="*/ 1160891 h 1160891"/>
                <a:gd name="connsiteX7" fmla="*/ 1494846 w 1494846"/>
                <a:gd name="connsiteY7" fmla="*/ 1137036 h 1160891"/>
                <a:gd name="connsiteX8" fmla="*/ 1470992 w 1494846"/>
                <a:gd name="connsiteY8" fmla="*/ 0 h 1160891"/>
                <a:gd name="connsiteX0" fmla="*/ 1470992 w 1494846"/>
                <a:gd name="connsiteY0" fmla="*/ 0 h 1160891"/>
                <a:gd name="connsiteX1" fmla="*/ 1105232 w 1494846"/>
                <a:gd name="connsiteY1" fmla="*/ 0 h 1160891"/>
                <a:gd name="connsiteX2" fmla="*/ 1105232 w 1494846"/>
                <a:gd name="connsiteY2" fmla="*/ 238539 h 1160891"/>
                <a:gd name="connsiteX3" fmla="*/ 1335820 w 1494846"/>
                <a:gd name="connsiteY3" fmla="*/ 294198 h 1160891"/>
                <a:gd name="connsiteX4" fmla="*/ 1256306 w 1494846"/>
                <a:gd name="connsiteY4" fmla="*/ 922351 h 1160891"/>
                <a:gd name="connsiteX5" fmla="*/ 0 w 1494846"/>
                <a:gd name="connsiteY5" fmla="*/ 1017767 h 1160891"/>
                <a:gd name="connsiteX6" fmla="*/ 0 w 1494846"/>
                <a:gd name="connsiteY6" fmla="*/ 1160891 h 1160891"/>
                <a:gd name="connsiteX7" fmla="*/ 1494846 w 1494846"/>
                <a:gd name="connsiteY7" fmla="*/ 1160890 h 1160891"/>
                <a:gd name="connsiteX8" fmla="*/ 1470992 w 1494846"/>
                <a:gd name="connsiteY8" fmla="*/ 0 h 116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846" h="1160891">
                  <a:moveTo>
                    <a:pt x="1470992" y="0"/>
                  </a:moveTo>
                  <a:lnTo>
                    <a:pt x="1105232" y="0"/>
                  </a:lnTo>
                  <a:lnTo>
                    <a:pt x="1105232" y="238539"/>
                  </a:lnTo>
                  <a:lnTo>
                    <a:pt x="1335820" y="294198"/>
                  </a:lnTo>
                  <a:lnTo>
                    <a:pt x="1256306" y="922351"/>
                  </a:lnTo>
                  <a:lnTo>
                    <a:pt x="0" y="1017767"/>
                  </a:lnTo>
                  <a:lnTo>
                    <a:pt x="0" y="1160891"/>
                  </a:lnTo>
                  <a:lnTo>
                    <a:pt x="1494846" y="1160890"/>
                  </a:lnTo>
                  <a:lnTo>
                    <a:pt x="14709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115616" y="4504529"/>
            <a:ext cx="56677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AN R60-34E Positive Placement </a:t>
            </a:r>
            <a:r>
              <a:rPr lang="en-US" sz="1600" b="1" dirty="0" err="1">
                <a:latin typeface="BeA EL" panose="02000603050000020003" pitchFamily="2" charset="0"/>
              </a:rPr>
              <a:t>Nailer</a:t>
            </a:r>
            <a:r>
              <a:rPr lang="en-US" sz="1600" b="1" dirty="0">
                <a:latin typeface="BeA EL" panose="02000603050000020003" pitchFamily="2" charset="0"/>
              </a:rPr>
              <a:t> for connectors</a:t>
            </a: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Well balanced, robust.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Nose probe more robust than ITW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Safer system than nail point location on competitors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Plenty of factories still do this work by hand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3343" y="292586"/>
            <a:ext cx="696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b="1" dirty="0">
                <a:latin typeface="BeA EL" panose="02000603050000020003" pitchFamily="2" charset="0"/>
              </a:rPr>
              <a:t>“New” tools</a:t>
            </a:r>
            <a:endParaRPr lang="en-US" sz="2000" b="1" dirty="0">
              <a:solidFill>
                <a:srgbClr val="000000"/>
              </a:solidFill>
              <a:latin typeface="BeA EL" panose="0200060305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24744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dirty="0">
                <a:latin typeface="BeA EL" panose="02000603050000020003" pitchFamily="2" charset="0"/>
              </a:rPr>
              <a:t>KMR </a:t>
            </a:r>
            <a:r>
              <a:rPr lang="en-US" sz="1600" b="1" dirty="0" err="1">
                <a:latin typeface="BeA EL" panose="02000603050000020003" pitchFamily="2" charset="0"/>
              </a:rPr>
              <a:t>screwguns</a:t>
            </a:r>
            <a:endParaRPr lang="en-US" sz="1600" b="1" dirty="0">
              <a:latin typeface="BeA EL" panose="02000603050000020003" pitchFamily="2" charset="0"/>
            </a:endParaRPr>
          </a:p>
          <a:p>
            <a:pPr fontAlgn="b"/>
            <a:endParaRPr lang="en-US" sz="800" dirty="0">
              <a:latin typeface="BeA EL" panose="02000603050000020003" pitchFamily="2" charset="0"/>
            </a:endParaRPr>
          </a:p>
          <a:p>
            <a:pPr fontAlgn="b"/>
            <a:endParaRPr lang="en-US" sz="1600" b="1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endParaRPr lang="en-US" sz="1600" b="1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b="1" dirty="0">
                <a:solidFill>
                  <a:srgbClr val="000000"/>
                </a:solidFill>
                <a:latin typeface="BeA EL" panose="02000603050000020003" pitchFamily="2" charset="0"/>
              </a:rPr>
              <a:t>	KMR3338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for flooring,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125 screw coil, robust, accurate, reliable.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Possible use for panel connections.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Side collation = better guidance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Easy adjustment for screw length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Easy fine tuning of depth of drive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BeA EL" panose="02000603050000020003" pitchFamily="2" charset="0"/>
              </a:rPr>
              <a:t>Tx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recess screws for best torque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transmission, bit life +fast engagement.</a:t>
            </a:r>
          </a:p>
          <a:p>
            <a:pPr fontAlgn="b"/>
            <a:endParaRPr lang="en-US" sz="1600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b="1" dirty="0">
                <a:solidFill>
                  <a:srgbClr val="000000"/>
                </a:solidFill>
                <a:latin typeface="BeA EL" panose="02000603050000020003" pitchFamily="2" charset="0"/>
              </a:rPr>
              <a:t>				</a:t>
            </a:r>
          </a:p>
          <a:p>
            <a:pPr fontAlgn="b"/>
            <a:endParaRPr lang="en-US" sz="1600" b="1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endParaRPr lang="en-US" sz="1600" b="1" dirty="0">
              <a:solidFill>
                <a:srgbClr val="000000"/>
              </a:solidFill>
              <a:latin typeface="BeA EL" panose="02000603050000020003" pitchFamily="2" charset="0"/>
            </a:endParaRPr>
          </a:p>
          <a:p>
            <a:pPr fontAlgn="b"/>
            <a:r>
              <a:rPr lang="en-US" sz="1600" b="1" dirty="0">
                <a:solidFill>
                  <a:srgbClr val="000000"/>
                </a:solidFill>
                <a:latin typeface="BeA EL" panose="02000603050000020003" pitchFamily="2" charset="0"/>
              </a:rPr>
              <a:t>				KMR3355</a:t>
            </a:r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 for plasterboard, 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			Much more robust than any competitor</a:t>
            </a:r>
          </a:p>
          <a:p>
            <a:pPr fontAlgn="b"/>
            <a:r>
              <a:rPr lang="en-US" sz="1600" dirty="0">
                <a:solidFill>
                  <a:srgbClr val="000000"/>
                </a:solidFill>
                <a:latin typeface="BeA EL" panose="02000603050000020003" pitchFamily="2" charset="0"/>
              </a:rPr>
              <a:t>				Uses standard 50 screw flat tape</a:t>
            </a:r>
          </a:p>
        </p:txBody>
      </p:sp>
      <p:pic>
        <p:nvPicPr>
          <p:cNvPr id="7" name="Picture 4" descr="H:\My Documents\My Pictures\KM Reich Screwguns\AB 3383 V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3" t="33554" r="19917"/>
          <a:stretch/>
        </p:blipFill>
        <p:spPr bwMode="auto">
          <a:xfrm>
            <a:off x="6948264" y="1053056"/>
            <a:ext cx="171583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My Documents\My Pictures\KM Reich Screwguns\AB 3383 V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2" r="21848"/>
          <a:stretch/>
        </p:blipFill>
        <p:spPr bwMode="auto">
          <a:xfrm>
            <a:off x="5004048" y="1052736"/>
            <a:ext cx="172656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My Documents\My Pictures\KM Reich Screwguns\3355 Flat Tape Screwgu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83" y="4293336"/>
            <a:ext cx="247514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My Documents\My Pictures\KM Reich Screwguns\AB_3338_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31235" r="12532" b="12354"/>
          <a:stretch/>
        </p:blipFill>
        <p:spPr bwMode="auto">
          <a:xfrm>
            <a:off x="2799093" y="1052736"/>
            <a:ext cx="2060939" cy="10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3" y="67701"/>
            <a:ext cx="1602029" cy="7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7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1231</Words>
  <Application>Microsoft Office PowerPoint</Application>
  <PresentationFormat>On-screen Show (4:3)</PresentationFormat>
  <Paragraphs>350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BeA EL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Thickett, Tim</dc:creator>
  <cp:lastModifiedBy>Owner</cp:lastModifiedBy>
  <cp:revision>71</cp:revision>
  <cp:lastPrinted>2017-04-04T15:24:06Z</cp:lastPrinted>
  <dcterms:created xsi:type="dcterms:W3CDTF">2016-06-17T08:34:31Z</dcterms:created>
  <dcterms:modified xsi:type="dcterms:W3CDTF">2017-04-05T08:56:53Z</dcterms:modified>
</cp:coreProperties>
</file>